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4660"/>
  </p:normalViewPr>
  <p:slideViewPr>
    <p:cSldViewPr>
      <p:cViewPr varScale="1">
        <p:scale>
          <a:sx n="104" d="100"/>
          <a:sy n="104" d="100"/>
        </p:scale>
        <p:origin x="-2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16" name="Місце для дати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C280-44AA-4BFD-BB3F-734253AAC4D2}" type="datetimeFigureOut">
              <a:rPr lang="uk-UA" smtClean="0"/>
              <a:t>17.07.2013</a:t>
            </a:fld>
            <a:endParaRPr lang="uk-UA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Місце для номера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00D7A4-8C4E-4197-901D-DDD16ED3C2A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C280-44AA-4BFD-BB3F-734253AAC4D2}" type="datetimeFigureOut">
              <a:rPr lang="uk-UA" smtClean="0"/>
              <a:t>17.07.2013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D7A4-8C4E-4197-901D-DDD16ED3C2A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C280-44AA-4BFD-BB3F-734253AAC4D2}" type="datetimeFigureOut">
              <a:rPr lang="uk-UA" smtClean="0"/>
              <a:t>17.07.2013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D7A4-8C4E-4197-901D-DDD16ED3C2A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7" name="Місце для вмісту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C280-44AA-4BFD-BB3F-734253AAC4D2}" type="datetimeFigureOut">
              <a:rPr lang="uk-UA" smtClean="0"/>
              <a:t>17.07.2013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00D7A4-8C4E-4197-901D-DDD16ED3C2A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9" name="Місце для дати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C280-44AA-4BFD-BB3F-734253AAC4D2}" type="datetimeFigureOut">
              <a:rPr lang="uk-UA" smtClean="0"/>
              <a:t>17.07.2013</a:t>
            </a:fld>
            <a:endParaRPr lang="uk-UA"/>
          </a:p>
        </p:txBody>
      </p:sp>
      <p:sp>
        <p:nvSpPr>
          <p:cNvPr id="11" name="Місце для нижнього колонтитула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D7A4-8C4E-4197-901D-DDD16ED3C2AB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C280-44AA-4BFD-BB3F-734253AAC4D2}" type="datetimeFigureOut">
              <a:rPr lang="uk-UA" smtClean="0"/>
              <a:t>17.07.2013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D7A4-8C4E-4197-901D-DDD16ED3C2A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8" name="Місце для вмісту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C280-44AA-4BFD-BB3F-734253AAC4D2}" type="datetimeFigureOut">
              <a:rPr lang="uk-UA" smtClean="0"/>
              <a:t>17.07.2013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300D7A4-8C4E-4197-901D-DDD16ED3C2AB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C280-44AA-4BFD-BB3F-734253AAC4D2}" type="datetimeFigureOut">
              <a:rPr lang="uk-UA" smtClean="0"/>
              <a:t>17.07.2013</a:t>
            </a:fld>
            <a:endParaRPr lang="uk-UA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D7A4-8C4E-4197-901D-DDD16ED3C2A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C280-44AA-4BFD-BB3F-734253AAC4D2}" type="datetimeFigureOut">
              <a:rPr lang="uk-UA" smtClean="0"/>
              <a:t>17.07.2013</a:t>
            </a:fld>
            <a:endParaRPr lang="uk-UA"/>
          </a:p>
        </p:txBody>
      </p:sp>
      <p:sp>
        <p:nvSpPr>
          <p:cNvPr id="24" name="Місце для нижнього колонтитула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D7A4-8C4E-4197-901D-DDD16ED3C2A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C280-44AA-4BFD-BB3F-734253AAC4D2}" type="datetimeFigureOut">
              <a:rPr lang="uk-UA" smtClean="0"/>
              <a:t>17.07.2013</a:t>
            </a:fld>
            <a:endParaRPr lang="uk-UA"/>
          </a:p>
        </p:txBody>
      </p:sp>
      <p:sp>
        <p:nvSpPr>
          <p:cNvPr id="29" name="Місце для нижнього колонтитула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D7A4-8C4E-4197-901D-DDD16ED3C2A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Місце для зображення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C280-44AA-4BFD-BB3F-734253AAC4D2}" type="datetimeFigureOut">
              <a:rPr lang="uk-UA" smtClean="0"/>
              <a:t>17.07.2013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0D7A4-8C4E-4197-901D-DDD16ED3C2AB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дати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2FC280-44AA-4BFD-BB3F-734253AAC4D2}" type="datetimeFigureOut">
              <a:rPr lang="uk-UA" smtClean="0"/>
              <a:t>17.07.2013</a:t>
            </a:fld>
            <a:endParaRPr lang="uk-UA"/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00D7A4-8C4E-4197-901D-DDD16ED3C2AB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Місце для заголовка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Можливість врахування </a:t>
            </a:r>
            <a:r>
              <a:rPr lang="uk-UA" dirty="0" err="1"/>
              <a:t>ґендерної</a:t>
            </a:r>
            <a:r>
              <a:rPr lang="uk-UA" dirty="0"/>
              <a:t> проблематики в центрі чистого виробництва в Україні</a:t>
            </a:r>
            <a:br>
              <a:rPr lang="uk-UA" dirty="0"/>
            </a:b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uk-UA" dirty="0" smtClean="0"/>
          </a:p>
          <a:p>
            <a:r>
              <a:rPr lang="uk-UA" dirty="0" smtClean="0"/>
              <a:t>Олена </a:t>
            </a:r>
            <a:r>
              <a:rPr lang="uk-UA" dirty="0" err="1"/>
              <a:t>Суслова</a:t>
            </a:r>
            <a:endParaRPr lang="uk-UA" dirty="0"/>
          </a:p>
          <a:p>
            <a:r>
              <a:rPr lang="en-US" dirty="0" smtClean="0"/>
              <a:t>18 </a:t>
            </a:r>
            <a:r>
              <a:rPr lang="uk-UA" dirty="0" smtClean="0"/>
              <a:t>липня 2013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4476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Жінки у технічній освіті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52% студентів становлять жінки, 55% випускників також є </a:t>
            </a:r>
            <a:r>
              <a:rPr lang="uk-UA" dirty="0" smtClean="0"/>
              <a:t>жінки</a:t>
            </a:r>
          </a:p>
          <a:p>
            <a:r>
              <a:rPr lang="uk-UA" dirty="0"/>
              <a:t>Найнижчий рівень участі жінок у військових науках (5%) і механізми і енергетика аграрної галузі (5%), транспорт (15%), безпека (18%).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Освіта для промисловості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Найнижчий відсоток студенток у машинобудуванні і металообробці (12%), військово-морській техніці (12%), і обробці деревини (12%). Найвищий у текстильній та легкій промисловості (92%).</a:t>
            </a:r>
          </a:p>
          <a:p>
            <a:r>
              <a:rPr lang="uk-UA" dirty="0"/>
              <a:t>Хімічна технологія має 61% студенток, харчова промисловість - 66%.</a:t>
            </a:r>
          </a:p>
          <a:p>
            <a:r>
              <a:rPr lang="uk-UA" dirty="0"/>
              <a:t>Металургія та матеріалознавство має 29% студенток.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/>
              <a:t>Жіночі економічні, політичні і соціальні права і можливості порівняно з чоловічими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Наприкінці 2012 було  76,8% державних службовців-жінок від загальної кількості державних </a:t>
            </a:r>
            <a:r>
              <a:rPr lang="uk-UA" dirty="0" smtClean="0"/>
              <a:t>службовців.</a:t>
            </a:r>
          </a:p>
          <a:p>
            <a:r>
              <a:rPr lang="uk-UA" dirty="0" smtClean="0"/>
              <a:t>13,5</a:t>
            </a:r>
            <a:r>
              <a:rPr lang="uk-UA" dirty="0"/>
              <a:t>% у першій категорії, 31,7% у другій і 42,4% у третій. Починаючи з четвертої ситуація змінилася - 52,9%, п'ята - 70,4%, а шоста - 72,8%.</a:t>
            </a:r>
          </a:p>
          <a:p>
            <a:r>
              <a:rPr lang="uk-UA" dirty="0"/>
              <a:t>Серед посадових осіб місцевого самоврядування немає жінок у першій категорії, 5,8% у другій, 12,8% у третій, 30,4% у четвертій, і тільки п'ята і шоста мають 80,4% і 80,1% відповідно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Кількість місць жінок в парламенті і в процесах прийняття рішень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43 жінки з 444 депутатів (9,7</a:t>
            </a:r>
            <a:r>
              <a:rPr lang="uk-UA" dirty="0" smtClean="0"/>
              <a:t>%) у ВР</a:t>
            </a:r>
          </a:p>
          <a:p>
            <a:r>
              <a:rPr lang="uk-UA" dirty="0"/>
              <a:t>З 18 міністерств є </a:t>
            </a:r>
            <a:r>
              <a:rPr lang="uk-UA" dirty="0" smtClean="0"/>
              <a:t>3 жінки-міністри</a:t>
            </a:r>
          </a:p>
          <a:p>
            <a:r>
              <a:rPr lang="uk-UA" dirty="0" smtClean="0"/>
              <a:t>З 48 </a:t>
            </a:r>
            <a:r>
              <a:rPr lang="uk-UA" dirty="0"/>
              <a:t>заступників міністрів є 2 жінки заступниці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Рівень </a:t>
            </a:r>
            <a:r>
              <a:rPr lang="uk-UA" dirty="0" err="1"/>
              <a:t>ґендерного</a:t>
            </a:r>
            <a:r>
              <a:rPr lang="uk-UA" dirty="0"/>
              <a:t> насильства 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На початку 2010 року в Міністерстві внутрішніх справ на 93 327 зареєстрованих правопорушників припадає 85680 чоловіків, 7190 жінок, включаючи 72945 зареєстрований у 2009 році (41 514 - фізичне насильство, 0 - сексуальне насильство, 29153 - психологічне насильство, 2278 - економічне насильство</a:t>
            </a:r>
            <a:r>
              <a:rPr lang="uk-UA" dirty="0" smtClean="0"/>
              <a:t>)</a:t>
            </a:r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Жінки-підприємці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78% всіх бізнесі очолюють </a:t>
            </a:r>
            <a:r>
              <a:rPr lang="uk-UA" dirty="0" smtClean="0"/>
              <a:t>чоловіки</a:t>
            </a:r>
          </a:p>
          <a:p>
            <a:r>
              <a:rPr lang="uk-UA" dirty="0"/>
              <a:t>На підприємствах, що належать жінкам, в 8 разів частіше призначають жінок на керівні </a:t>
            </a:r>
            <a:r>
              <a:rPr lang="uk-UA" dirty="0" smtClean="0"/>
              <a:t>посади</a:t>
            </a:r>
          </a:p>
          <a:p>
            <a:r>
              <a:rPr lang="uk-UA" dirty="0"/>
              <a:t>Доступ до фінансування для жінок обмежений </a:t>
            </a:r>
            <a:r>
              <a:rPr lang="uk-UA" dirty="0" err="1"/>
              <a:t>нефінансовими</a:t>
            </a:r>
            <a:r>
              <a:rPr lang="uk-UA" dirty="0"/>
              <a:t> бар'єрами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747664"/>
          </a:xfrm>
        </p:spPr>
        <p:txBody>
          <a:bodyPr>
            <a:noAutofit/>
          </a:bodyPr>
          <a:lstStyle/>
          <a:p>
            <a:r>
              <a:rPr lang="uk-UA" sz="3200" dirty="0"/>
              <a:t>Секторний аналіз хімічної, металообробної і харчової </a:t>
            </a:r>
            <a:r>
              <a:rPr lang="uk-UA" sz="3200" dirty="0" smtClean="0"/>
              <a:t>промисловості</a:t>
            </a:r>
            <a:endParaRPr lang="uk-UA" sz="32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4800" y="3068960"/>
            <a:ext cx="8686800" cy="3011165"/>
          </a:xfrm>
        </p:spPr>
        <p:txBody>
          <a:bodyPr/>
          <a:lstStyle/>
          <a:p>
            <a:r>
              <a:rPr lang="uk-UA" dirty="0"/>
              <a:t>До 1917 року в Росії було 10800 (5%) жінок в гірничо-металургійній промисловості, в обробці металів - 9600 (2</a:t>
            </a:r>
            <a:r>
              <a:rPr lang="uk-UA" dirty="0" smtClean="0"/>
              <a:t>%)</a:t>
            </a:r>
          </a:p>
          <a:p>
            <a:r>
              <a:rPr lang="uk-UA" dirty="0"/>
              <a:t>Кількість </a:t>
            </a:r>
            <a:r>
              <a:rPr lang="uk-UA" dirty="0" smtClean="0"/>
              <a:t>жінок </a:t>
            </a:r>
            <a:r>
              <a:rPr lang="uk-UA" dirty="0"/>
              <a:t>у </a:t>
            </a:r>
            <a:r>
              <a:rPr lang="uk-UA" dirty="0" smtClean="0"/>
              <a:t>промисловості </a:t>
            </a:r>
            <a:r>
              <a:rPr lang="uk-UA" dirty="0"/>
              <a:t>в 1989 48%, </a:t>
            </a:r>
            <a:r>
              <a:rPr lang="uk-UA" dirty="0" smtClean="0"/>
              <a:t>у 2012 - 37</a:t>
            </a:r>
            <a:r>
              <a:rPr lang="uk-UA" dirty="0"/>
              <a:t>%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88640"/>
            <a:ext cx="22574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Відмінності за галузями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Відсоток жінок, зайнятих в харчовій промисловості близько 47</a:t>
            </a:r>
            <a:r>
              <a:rPr lang="uk-UA" dirty="0" smtClean="0"/>
              <a:t>%, </a:t>
            </a:r>
            <a:r>
              <a:rPr lang="uk-UA" dirty="0"/>
              <a:t>в хімічній </a:t>
            </a:r>
            <a:r>
              <a:rPr lang="uk-UA" dirty="0" smtClean="0"/>
              <a:t>– </a:t>
            </a:r>
            <a:r>
              <a:rPr lang="uk-UA" dirty="0"/>
              <a:t>44</a:t>
            </a:r>
            <a:r>
              <a:rPr lang="uk-UA" dirty="0" smtClean="0"/>
              <a:t>%, </a:t>
            </a:r>
            <a:r>
              <a:rPr lang="uk-UA" dirty="0"/>
              <a:t>в металургії </a:t>
            </a:r>
            <a:r>
              <a:rPr lang="uk-UA" dirty="0" smtClean="0"/>
              <a:t>– </a:t>
            </a:r>
            <a:r>
              <a:rPr lang="uk-UA" dirty="0"/>
              <a:t>31</a:t>
            </a:r>
            <a:r>
              <a:rPr lang="uk-UA" dirty="0" smtClean="0"/>
              <a:t>%</a:t>
            </a:r>
          </a:p>
          <a:p>
            <a:r>
              <a:rPr lang="uk-UA" dirty="0"/>
              <a:t>Різниця заробітної плати в галузях така:</a:t>
            </a:r>
          </a:p>
          <a:p>
            <a:pPr lvl="1"/>
            <a:r>
              <a:rPr lang="uk-UA" dirty="0"/>
              <a:t>Харчова промисловість 79%, </a:t>
            </a:r>
          </a:p>
          <a:p>
            <a:pPr lvl="1"/>
            <a:r>
              <a:rPr lang="uk-UA" dirty="0"/>
              <a:t>Хімічна промисловість 82%, </a:t>
            </a:r>
          </a:p>
          <a:p>
            <a:pPr lvl="1"/>
            <a:r>
              <a:rPr lang="uk-UA" dirty="0"/>
              <a:t>Металургія і виробництво металопродукції 73%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Висновки</a:t>
            </a:r>
            <a:endParaRPr lang="uk-UA" sz="32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uk-UA" sz="4200" b="1" dirty="0"/>
              <a:t>Політика України в сфері досягнення </a:t>
            </a:r>
            <a:r>
              <a:rPr lang="uk-UA" sz="4200" b="1" dirty="0" err="1"/>
              <a:t>ґендерної</a:t>
            </a:r>
            <a:r>
              <a:rPr lang="uk-UA" sz="4200" b="1" dirty="0"/>
              <a:t> рівності має розвинуту законодавчу базу на всіх рівнях, проте практичне впровадження нормативно-правових актів не є відповідним і прийнятним.</a:t>
            </a:r>
          </a:p>
          <a:p>
            <a:pPr lvl="0"/>
            <a:r>
              <a:rPr lang="uk-UA" sz="4200" b="1" dirty="0"/>
              <a:t>Політика на ринку праці має небагато юридичних бар'єрів, проте на практиці їх значно більше.</a:t>
            </a:r>
          </a:p>
          <a:p>
            <a:pPr lvl="0"/>
            <a:r>
              <a:rPr lang="uk-UA" sz="4200" b="1" dirty="0"/>
              <a:t>Освітня система не має юридичних бар'єрів у доступі жінок до технічної освіти, проте на практиці такі бар'єри існують у вигляді </a:t>
            </a:r>
            <a:r>
              <a:rPr lang="uk-UA" sz="4200" b="1" dirty="0" err="1"/>
              <a:t>ґендерних</a:t>
            </a:r>
            <a:r>
              <a:rPr lang="uk-UA" sz="4200" b="1" dirty="0"/>
              <a:t> стереотипів.</a:t>
            </a:r>
          </a:p>
          <a:p>
            <a:pPr lvl="0"/>
            <a:r>
              <a:rPr lang="uk-UA" sz="4200" b="1" dirty="0"/>
              <a:t>Економічна активність жінок в Україні є достатньо високою, проте вона не є релевантною їх прибуткам і реальній участі на всіх рівнях прийняття рішень.</a:t>
            </a:r>
          </a:p>
          <a:p>
            <a:pPr lvl="0"/>
            <a:r>
              <a:rPr lang="uk-UA" sz="4200" b="1" dirty="0"/>
              <a:t>Доступ жінок до кредитів обмежений не-фінансовими бар'єрами, які мають відношення до їх  соціальних </a:t>
            </a:r>
            <a:r>
              <a:rPr lang="uk-UA" sz="4200" b="1" dirty="0" err="1"/>
              <a:t>ґендерних</a:t>
            </a:r>
            <a:r>
              <a:rPr lang="uk-UA" sz="4200" b="1" dirty="0"/>
              <a:t> ролей і стереотипів.</a:t>
            </a:r>
          </a:p>
          <a:p>
            <a:pPr lvl="0"/>
            <a:r>
              <a:rPr lang="uk-UA" sz="4200" b="1" dirty="0"/>
              <a:t>Промисловість має значні </a:t>
            </a:r>
            <a:r>
              <a:rPr lang="uk-UA" sz="4200" b="1" dirty="0" err="1"/>
              <a:t>ґендерні</a:t>
            </a:r>
            <a:r>
              <a:rPr lang="uk-UA" sz="4200" b="1" dirty="0"/>
              <a:t> диспропорції на ринку праці включно з різницею у заробітній платі, яка, як правило, зростає під час економічного спаду.</a:t>
            </a:r>
          </a:p>
          <a:p>
            <a:pPr lvl="0"/>
            <a:r>
              <a:rPr lang="uk-UA" sz="4200" b="1" dirty="0"/>
              <a:t>Основні діючі особи </a:t>
            </a:r>
            <a:r>
              <a:rPr lang="uk-UA" sz="4200" b="1" dirty="0" err="1"/>
              <a:t>маєть</a:t>
            </a:r>
            <a:r>
              <a:rPr lang="uk-UA" sz="4200" b="1" dirty="0"/>
              <a:t> певні знання  про </a:t>
            </a:r>
            <a:r>
              <a:rPr lang="uk-UA" sz="4200" b="1" dirty="0" err="1"/>
              <a:t>ґендерну</a:t>
            </a:r>
            <a:r>
              <a:rPr lang="uk-UA" sz="4200" b="1" dirty="0"/>
              <a:t> проблематику, проте цього недостатньо для повноцінного якісного </a:t>
            </a:r>
            <a:r>
              <a:rPr lang="uk-UA" sz="4200" b="1" dirty="0" err="1"/>
              <a:t>ґендерного</a:t>
            </a:r>
            <a:r>
              <a:rPr lang="uk-UA" sz="4200" b="1" dirty="0"/>
              <a:t> інтегрування у відповідних галузях.</a:t>
            </a:r>
          </a:p>
          <a:p>
            <a:pPr lvl="0"/>
            <a:r>
              <a:rPr lang="uk-UA" sz="4200" b="1" dirty="0"/>
              <a:t>Жіночі бізнес-асоціації недостатньо розвинуті, щоби активно просувати </a:t>
            </a:r>
            <a:r>
              <a:rPr lang="uk-UA" sz="4200" b="1" dirty="0" err="1"/>
              <a:t>ґендерні</a:t>
            </a:r>
            <a:r>
              <a:rPr lang="uk-UA" sz="4200" b="1" dirty="0"/>
              <a:t> трансформації в промисловості.</a:t>
            </a:r>
          </a:p>
          <a:p>
            <a:pPr lvl="0"/>
            <a:r>
              <a:rPr lang="uk-UA" sz="4200" b="1" dirty="0"/>
              <a:t>Брак жінок в промисловості може бути одним з факторів ризику як в цілому для промисловості, так і для проекту зокрема.</a:t>
            </a:r>
          </a:p>
          <a:p>
            <a:pPr lvl="0"/>
            <a:r>
              <a:rPr lang="uk-UA" sz="4200" b="1" dirty="0"/>
              <a:t>Центр має достатній потенціал для активнішого впровадження </a:t>
            </a:r>
            <a:r>
              <a:rPr lang="uk-UA" sz="4200" b="1" dirty="0" err="1"/>
              <a:t>ґендерних</a:t>
            </a:r>
            <a:r>
              <a:rPr lang="uk-UA" sz="4200" b="1" dirty="0"/>
              <a:t> проблем в рамках проекту.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Рекомендації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Компоненти </a:t>
            </a:r>
            <a:r>
              <a:rPr lang="uk-UA" dirty="0" err="1"/>
              <a:t>ґендерного</a:t>
            </a:r>
            <a:r>
              <a:rPr lang="uk-UA" dirty="0"/>
              <a:t> </a:t>
            </a:r>
            <a:r>
              <a:rPr lang="uk-UA" dirty="0" smtClean="0"/>
              <a:t>інтегрування</a:t>
            </a:r>
          </a:p>
          <a:p>
            <a:pPr lvl="1"/>
            <a:r>
              <a:rPr lang="uk-UA" dirty="0"/>
              <a:t>Політична воля</a:t>
            </a:r>
          </a:p>
          <a:p>
            <a:pPr lvl="1"/>
            <a:r>
              <a:rPr lang="uk-UA" dirty="0"/>
              <a:t>Статистика диференційована за статтю</a:t>
            </a:r>
          </a:p>
          <a:p>
            <a:pPr lvl="1"/>
            <a:r>
              <a:rPr lang="uk-UA" dirty="0"/>
              <a:t>Спеціальні заходи, спрямовані на досягнення </a:t>
            </a:r>
            <a:r>
              <a:rPr lang="uk-UA" dirty="0" err="1"/>
              <a:t>ґендерної</a:t>
            </a:r>
            <a:r>
              <a:rPr lang="uk-UA" dirty="0"/>
              <a:t> рівності. </a:t>
            </a:r>
          </a:p>
          <a:p>
            <a:pPr lvl="1"/>
            <a:r>
              <a:rPr lang="uk-UA" dirty="0"/>
              <a:t>Зрозумілі і доступні знання з </a:t>
            </a:r>
            <a:r>
              <a:rPr lang="uk-UA" dirty="0" err="1"/>
              <a:t>ґендерної</a:t>
            </a:r>
            <a:r>
              <a:rPr lang="uk-UA" dirty="0"/>
              <a:t> рівності. </a:t>
            </a:r>
          </a:p>
          <a:p>
            <a:pPr lvl="1"/>
            <a:r>
              <a:rPr lang="uk-UA" dirty="0"/>
              <a:t>Фінансові і людські ресурси </a:t>
            </a:r>
          </a:p>
          <a:p>
            <a:pPr lvl="1"/>
            <a:r>
              <a:rPr lang="uk-UA" dirty="0"/>
              <a:t>Участь жінок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uk-UA" dirty="0"/>
              <a:t>Політика ЮНІДО з питань </a:t>
            </a:r>
            <a:r>
              <a:rPr lang="uk-UA" dirty="0" err="1"/>
              <a:t>ґендерної</a:t>
            </a:r>
            <a:r>
              <a:rPr lang="uk-UA" dirty="0"/>
              <a:t> рівності та розширення прав і можливостей жінок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uk-UA" dirty="0"/>
              <a:t>Гарантує, що </a:t>
            </a:r>
            <a:r>
              <a:rPr lang="uk-UA" dirty="0" err="1"/>
              <a:t>ґендерний</a:t>
            </a:r>
            <a:r>
              <a:rPr lang="uk-UA" dirty="0"/>
              <a:t> підхід знаходить своє відображення в програмах, політиці та організаційних практиках;</a:t>
            </a:r>
          </a:p>
          <a:p>
            <a:pPr lvl="0"/>
            <a:r>
              <a:rPr lang="uk-UA" dirty="0"/>
              <a:t>Прагне спільної мети </a:t>
            </a:r>
            <a:r>
              <a:rPr lang="uk-UA" dirty="0" err="1"/>
              <a:t>ґендерної</a:t>
            </a:r>
            <a:r>
              <a:rPr lang="uk-UA" dirty="0"/>
              <a:t> рівності та розширення прав і можливостей жінок, зокрема економічних прав і можливостей жінок;</a:t>
            </a:r>
          </a:p>
          <a:p>
            <a:pPr lvl="0"/>
            <a:r>
              <a:rPr lang="uk-UA" dirty="0"/>
              <a:t>Вигоди від різноманітності досвіду та експертних знань в системі Організації Об'єднаних Націй для просування погоджених на міжнародному рівні цілей розвитку в області </a:t>
            </a:r>
            <a:r>
              <a:rPr lang="uk-UA" dirty="0" err="1"/>
              <a:t>ґендерної</a:t>
            </a:r>
            <a:r>
              <a:rPr lang="uk-UA" dirty="0"/>
              <a:t> рівності;</a:t>
            </a:r>
          </a:p>
          <a:p>
            <a:pPr lvl="0"/>
            <a:r>
              <a:rPr lang="uk-UA" dirty="0"/>
              <a:t>Прискорює зусилля Організації для досягнення мети </a:t>
            </a:r>
            <a:r>
              <a:rPr lang="uk-UA" dirty="0" err="1"/>
              <a:t>ґендерного</a:t>
            </a:r>
            <a:r>
              <a:rPr lang="uk-UA" dirty="0"/>
              <a:t> балансу, зокрема на рівні прийняття рішень.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Короткострокова діяльність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uk-UA" dirty="0"/>
              <a:t>Організувати 1-денний тренінг для Центру із включенням загальних і спеціальних тем - </a:t>
            </a:r>
            <a:r>
              <a:rPr lang="uk-UA" dirty="0" err="1"/>
              <a:t>ґендерна</a:t>
            </a:r>
            <a:r>
              <a:rPr lang="uk-UA" dirty="0"/>
              <a:t> дискримінація, стереотипи, </a:t>
            </a:r>
            <a:r>
              <a:rPr lang="uk-UA" dirty="0" err="1"/>
              <a:t>дтмагання</a:t>
            </a:r>
            <a:r>
              <a:rPr lang="uk-UA" dirty="0"/>
              <a:t>, </a:t>
            </a:r>
            <a:r>
              <a:rPr lang="uk-UA" dirty="0" err="1"/>
              <a:t>ґендерні</a:t>
            </a:r>
            <a:r>
              <a:rPr lang="uk-UA" dirty="0"/>
              <a:t> аспекти  комунікацій тощо.</a:t>
            </a:r>
          </a:p>
          <a:p>
            <a:pPr lvl="0"/>
            <a:r>
              <a:rPr lang="uk-UA" dirty="0"/>
              <a:t>Розробити план </a:t>
            </a:r>
            <a:r>
              <a:rPr lang="uk-UA" dirty="0" err="1"/>
              <a:t>ґендерного</a:t>
            </a:r>
            <a:r>
              <a:rPr lang="uk-UA" dirty="0"/>
              <a:t> інтегрування в проекті на 2014 рік.</a:t>
            </a:r>
          </a:p>
          <a:p>
            <a:pPr lvl="0"/>
            <a:r>
              <a:rPr lang="uk-UA" dirty="0"/>
              <a:t>Призначити в проекті людину, відповідальну за </a:t>
            </a:r>
            <a:r>
              <a:rPr lang="uk-UA" dirty="0" err="1"/>
              <a:t>ґендерний</a:t>
            </a:r>
            <a:r>
              <a:rPr lang="uk-UA" dirty="0"/>
              <a:t> компонент.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Довгострокова діяльність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uk-UA" dirty="0"/>
              <a:t>Підвищити помітність жінок в промисловості зі створенням можливостей для досвідчених успішних жінок бути наставницями для інших жінок.</a:t>
            </a:r>
          </a:p>
          <a:p>
            <a:pPr lvl="0"/>
            <a:r>
              <a:rPr lang="uk-UA" dirty="0"/>
              <a:t>Розвивати програму наставництва для допомоги жінкам просуватися в промисловості.</a:t>
            </a:r>
          </a:p>
          <a:p>
            <a:pPr lvl="0"/>
            <a:r>
              <a:rPr lang="uk-UA" dirty="0"/>
              <a:t>Забезпечити жінкам в промисловості можливості створення мереж.</a:t>
            </a:r>
          </a:p>
          <a:p>
            <a:pPr lvl="0"/>
            <a:r>
              <a:rPr lang="uk-UA" dirty="0"/>
              <a:t>Створювати програми для більшого залучення жінок в промисловість.</a:t>
            </a:r>
          </a:p>
          <a:p>
            <a:pPr lvl="0"/>
            <a:r>
              <a:rPr lang="uk-UA" dirty="0"/>
              <a:t>Мотивувати міжгалузевий обмін ідеями і перспективами в промисловості щодо викликів, з якими стикаються жінки.</a:t>
            </a:r>
          </a:p>
          <a:p>
            <a:pPr lvl="0"/>
            <a:r>
              <a:rPr lang="uk-UA" dirty="0"/>
              <a:t>Відзначати вклад і досягнення жінок лідерів в промисловості.</a:t>
            </a:r>
          </a:p>
          <a:p>
            <a:pPr lvl="0"/>
            <a:r>
              <a:rPr lang="uk-UA" dirty="0"/>
              <a:t>Забезпечити жінкам і чоловікам форум для співпраці з ініціатив по розвитку і просуванню жінок в промисловості</a:t>
            </a:r>
            <a:r>
              <a:rPr lang="uk-UA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653136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Дякую!</a:t>
            </a:r>
            <a:br>
              <a:rPr lang="uk-UA" dirty="0" smtClean="0"/>
            </a:br>
            <a:r>
              <a:rPr lang="uk-UA" dirty="0" smtClean="0"/>
              <a:t>Запитання і відповіді</a:t>
            </a:r>
            <a:endParaRPr lang="uk-U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836712"/>
            <a:ext cx="5544616" cy="370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</a:t>
            </a:r>
            <a:r>
              <a:rPr lang="uk-UA" dirty="0"/>
              <a:t>даного дослідження 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забезпечити</a:t>
            </a:r>
            <a:r>
              <a:rPr lang="uk-UA" dirty="0"/>
              <a:t>, щоби </a:t>
            </a:r>
            <a:r>
              <a:rPr lang="uk-UA" dirty="0" err="1"/>
              <a:t>ґендерні</a:t>
            </a:r>
            <a:r>
              <a:rPr lang="uk-UA" dirty="0"/>
              <a:t> питання належним  чином були враховані при підготовці проекту і </a:t>
            </a:r>
            <a:r>
              <a:rPr lang="uk-UA" dirty="0" smtClean="0"/>
              <a:t>дизайну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В звіті використані сучасні базові </a:t>
            </a:r>
            <a:r>
              <a:rPr lang="uk-UA" dirty="0" err="1"/>
              <a:t>ґендерні</a:t>
            </a:r>
            <a:r>
              <a:rPr lang="uk-UA" dirty="0"/>
              <a:t> теорії і, зокрема: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- </a:t>
            </a:r>
            <a:r>
              <a:rPr lang="uk-UA" dirty="0" err="1"/>
              <a:t>Ґендерні</a:t>
            </a:r>
            <a:r>
              <a:rPr lang="uk-UA" dirty="0"/>
              <a:t> ролі і відносини;</a:t>
            </a:r>
          </a:p>
          <a:p>
            <a:r>
              <a:rPr lang="uk-UA" dirty="0"/>
              <a:t>- </a:t>
            </a:r>
            <a:r>
              <a:rPr lang="uk-UA" dirty="0" err="1"/>
              <a:t>Ґендерний</a:t>
            </a:r>
            <a:r>
              <a:rPr lang="uk-UA" dirty="0"/>
              <a:t> поділ праці;</a:t>
            </a:r>
          </a:p>
          <a:p>
            <a:r>
              <a:rPr lang="uk-UA" dirty="0"/>
              <a:t>- Доступ і контроль над ресурсами;</a:t>
            </a:r>
          </a:p>
          <a:p>
            <a:r>
              <a:rPr lang="uk-UA" dirty="0"/>
              <a:t>- </a:t>
            </a:r>
            <a:r>
              <a:rPr lang="uk-UA" dirty="0" err="1"/>
              <a:t>Ґендерне</a:t>
            </a:r>
            <a:r>
              <a:rPr lang="uk-UA" dirty="0"/>
              <a:t> насильство і дискримінація;</a:t>
            </a:r>
          </a:p>
          <a:p>
            <a:r>
              <a:rPr lang="uk-UA" dirty="0"/>
              <a:t>- Вплив культурних уявлень і стереотипів на доступ і контроль над ресурсами</a:t>
            </a:r>
            <a:r>
              <a:rPr lang="uk-UA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Аналіз на рівні країни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Конвенція про ліквідацію всіх форм дискримінації щодо жінок (CEDAW) (1980 р.), Факультативний протокол до Конвенції про ліквідацію всіх форм дискримінації щодо жінок (2003</a:t>
            </a:r>
            <a:r>
              <a:rPr lang="uk-UA" dirty="0" smtClean="0"/>
              <a:t>)</a:t>
            </a:r>
          </a:p>
          <a:p>
            <a:r>
              <a:rPr lang="uk-UA" dirty="0" smtClean="0"/>
              <a:t>Пекінська платформа</a:t>
            </a:r>
          </a:p>
          <a:p>
            <a:r>
              <a:rPr lang="uk-UA" dirty="0" smtClean="0"/>
              <a:t>План </a:t>
            </a:r>
            <a:r>
              <a:rPr lang="uk-UA" dirty="0"/>
              <a:t>дій "Україна-Європейський Союз. Європейська політика сусідства»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Національне законодавство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Конституція</a:t>
            </a:r>
          </a:p>
          <a:p>
            <a:r>
              <a:rPr lang="uk-UA" dirty="0" smtClean="0"/>
              <a:t>Закон </a:t>
            </a:r>
            <a:r>
              <a:rPr lang="uk-UA" dirty="0"/>
              <a:t>про забезпечення рівних прав та можливостей жінок і чоловіків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Політика і практика на ринку праці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62 місце серед 135 у Глобальному звіті </a:t>
            </a:r>
            <a:r>
              <a:rPr lang="uk-UA" dirty="0" err="1" smtClean="0">
                <a:latin typeface="Times New Roman"/>
                <a:cs typeface="Times New Roman"/>
              </a:rPr>
              <a:t>ґендерних</a:t>
            </a:r>
            <a:r>
              <a:rPr lang="uk-UA" dirty="0" smtClean="0">
                <a:latin typeface="Times New Roman"/>
                <a:cs typeface="Times New Roman"/>
              </a:rPr>
              <a:t> розривів (34 – економічна участь, 119 – політична участь)</a:t>
            </a:r>
          </a:p>
          <a:p>
            <a:r>
              <a:rPr lang="uk-UA" dirty="0"/>
              <a:t>Економічна участь жінок працездатного віку в Україні 58,38%, чоловіків - 69,6%. </a:t>
            </a:r>
            <a:endParaRPr lang="uk-UA" dirty="0" smtClean="0"/>
          </a:p>
          <a:p>
            <a:r>
              <a:rPr lang="uk-UA" dirty="0"/>
              <a:t>У 2012 році в Україні зафіксоване 9732 нещасних випадків, пов'язаних з </a:t>
            </a:r>
            <a:r>
              <a:rPr lang="uk-UA" dirty="0" smtClean="0"/>
              <a:t>виробництвом (22% жінки, 78% чоловіки)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Кількісний і якісний склад співробітників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Жіноча праця більш поширена в галузі медичної та соціальної допомоги та освіти, де частка жінок у 2011 році склала 81,3% і 76,5% відповідно, обслуговування готелів та ресторанів (67,6%), фінансові установи (66,6%), державне управління ( 64,4%). </a:t>
            </a:r>
            <a:endParaRPr lang="uk-UA" dirty="0" smtClean="0"/>
          </a:p>
          <a:p>
            <a:r>
              <a:rPr lang="uk-UA" dirty="0" smtClean="0"/>
              <a:t>Традиційно </a:t>
            </a:r>
            <a:r>
              <a:rPr lang="uk-UA" dirty="0"/>
              <a:t>чоловічі сфери зайнятості є рибальство, сільське господарство (83,4%), лісове господарство (82,5%), будівництво (80,3%), видобуток корисних копалин (75,2%),  виготовлення деревини та виробів з деревини (70,7%), металургія (68,6%), виробництво машин і устаткування (67,8%), транспорт (67,5%).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Заробітна плата: нерівності між чоловіками і жінками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Середня заробітна плата жінок в Україні значно нижче, ніж </a:t>
            </a:r>
            <a:r>
              <a:rPr lang="uk-UA" dirty="0" smtClean="0"/>
              <a:t>чоловіків (на 25 – 30%)</a:t>
            </a:r>
          </a:p>
          <a:p>
            <a:r>
              <a:rPr lang="uk-UA" dirty="0"/>
              <a:t>Рівень </a:t>
            </a:r>
            <a:r>
              <a:rPr lang="uk-UA" dirty="0" err="1"/>
              <a:t>ґендерної</a:t>
            </a:r>
            <a:r>
              <a:rPr lang="uk-UA" dirty="0"/>
              <a:t> професійної сегрегації в Україні становить близько 39</a:t>
            </a:r>
            <a:r>
              <a:rPr lang="uk-UA" dirty="0" smtClean="0"/>
              <a:t>%</a:t>
            </a:r>
          </a:p>
          <a:p>
            <a:r>
              <a:rPr lang="uk-UA" dirty="0"/>
              <a:t>Законодавчі обмеження на певні види робіт регулюються законодавчими актами різних рівнів</a:t>
            </a:r>
            <a:r>
              <a:rPr lang="uk-UA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лка">
  <a:themeElements>
    <a:clrScheme name="Валка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Валка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Валка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</TotalTime>
  <Words>1204</Words>
  <Application>Microsoft Office PowerPoint</Application>
  <PresentationFormat>Екран (4:3)</PresentationFormat>
  <Paragraphs>98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22</vt:i4>
      </vt:variant>
    </vt:vector>
  </HeadingPairs>
  <TitlesOfParts>
    <vt:vector size="23" baseType="lpstr">
      <vt:lpstr>Валка</vt:lpstr>
      <vt:lpstr>Можливість врахування ґендерної проблематики в центрі чистого виробництва в Україні </vt:lpstr>
      <vt:lpstr>Політика ЮНІДО з питань ґендерної рівності та розширення прав і можливостей жінок</vt:lpstr>
      <vt:lpstr>Мета даного дослідження </vt:lpstr>
      <vt:lpstr>В звіті використані сучасні базові ґендерні теорії і, зокрема: </vt:lpstr>
      <vt:lpstr>Аналіз на рівні країни</vt:lpstr>
      <vt:lpstr>Національне законодавство</vt:lpstr>
      <vt:lpstr>Політика і практика на ринку праці </vt:lpstr>
      <vt:lpstr>Кількісний і якісний склад співробітників</vt:lpstr>
      <vt:lpstr>Заробітна плата: нерівності між чоловіками і жінками </vt:lpstr>
      <vt:lpstr>Жінки у технічній освіті</vt:lpstr>
      <vt:lpstr>Освіта для промисловості</vt:lpstr>
      <vt:lpstr>Жіночі економічні, політичні і соціальні права і можливості порівняно з чоловічими </vt:lpstr>
      <vt:lpstr>Кількість місць жінок в парламенті і в процесах прийняття рішень</vt:lpstr>
      <vt:lpstr>Рівень ґендерного насильства  </vt:lpstr>
      <vt:lpstr>Жінки-підприємці </vt:lpstr>
      <vt:lpstr>Секторний аналіз хімічної, металообробної і харчової промисловості</vt:lpstr>
      <vt:lpstr>Відмінності за галузями</vt:lpstr>
      <vt:lpstr>Висновки</vt:lpstr>
      <vt:lpstr>Рекомендації</vt:lpstr>
      <vt:lpstr>Короткострокова діяльність </vt:lpstr>
      <vt:lpstr>Довгострокова діяльність</vt:lpstr>
      <vt:lpstr> Дякую! Запитання і відповіді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Можливість врахування ґендерної проблематики в центрі чистого виробництва в Україні </dc:title>
  <dc:creator>Олена</dc:creator>
  <cp:lastModifiedBy>Олена</cp:lastModifiedBy>
  <cp:revision>20</cp:revision>
  <dcterms:created xsi:type="dcterms:W3CDTF">2013-07-17T13:00:55Z</dcterms:created>
  <dcterms:modified xsi:type="dcterms:W3CDTF">2013-07-17T13:48:09Z</dcterms:modified>
</cp:coreProperties>
</file>